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839" r:id="rId10"/>
    <p:sldId id="263" r:id="rId11"/>
    <p:sldId id="813" r:id="rId12"/>
    <p:sldId id="802" r:id="rId13"/>
    <p:sldId id="814" r:id="rId14"/>
    <p:sldId id="815" r:id="rId15"/>
    <p:sldId id="816" r:id="rId16"/>
    <p:sldId id="817" r:id="rId17"/>
    <p:sldId id="818" r:id="rId18"/>
    <p:sldId id="819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7" r:id="rId27"/>
    <p:sldId id="828" r:id="rId28"/>
    <p:sldId id="264" r:id="rId29"/>
    <p:sldId id="829" r:id="rId30"/>
    <p:sldId id="830" r:id="rId31"/>
    <p:sldId id="831" r:id="rId32"/>
    <p:sldId id="832" r:id="rId33"/>
    <p:sldId id="833" r:id="rId34"/>
    <p:sldId id="834" r:id="rId35"/>
    <p:sldId id="835" r:id="rId36"/>
    <p:sldId id="836" r:id="rId37"/>
    <p:sldId id="837" r:id="rId38"/>
    <p:sldId id="840" r:id="rId39"/>
    <p:sldId id="841" r:id="rId40"/>
    <p:sldId id="842" r:id="rId41"/>
    <p:sldId id="843" r:id="rId42"/>
    <p:sldId id="8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1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6E4F3-E6BD-4231-8B07-8A27752A98C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E1B1F-401D-4D46-B143-DA6C51A9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F0F6-82F1-4DCF-AAFF-15454A1B8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A4C12-8694-4C07-8F31-13F8F566F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55A9C-99FB-4D9F-88EF-CF684E90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734BA-453E-4C94-894F-F0A2409DEC46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D5C6E-B75F-41ED-9D09-2905B7EB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23DC-BBBE-456E-8D7C-D937FF3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9F2A-D44A-40A8-9355-DBB967D8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54AAE-53D6-4A2D-818F-8B85CE55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4D03-83D2-4BCA-9C4B-C00E1EED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73F-2B29-46D1-A2AC-4D9F760ED934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EEE0-C89F-4A86-8F95-98A4C809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F0F7-3660-49D4-9686-B3D132E0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1D388-ADD7-4C98-8194-CAC0A290C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9BCA6-37D0-40A1-AA03-60F1C2EDB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7B953-1817-49EF-9A1B-129A9359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7F36-36B4-4F9F-BD44-B91B0A0D4A77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388FE-2FFC-4623-906A-12451FA5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6FF7-CEE6-41D3-B155-D1269C16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0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19AD15E4-46C8-489C-8CAC-6DDD22A7BF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0255C7D9-B301-4734-B72B-528C366512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7518B30E-4B41-414F-B669-83D69B3A6F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914400" y="6243638"/>
            <a:ext cx="7112000" cy="457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A8AA2EB3-CF08-4822-99AD-768A521DE0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A1309D2-FE96-4AAE-AC06-8A9FF2FAD1C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4279" name="Freeform 7">
            <a:extLst>
              <a:ext uri="{FF2B5EF4-FFF2-40B4-BE49-F238E27FC236}">
                <a16:creationId xmlns:a16="http://schemas.microsoft.com/office/drawing/2014/main" id="{7DF7AECB-7DD5-4D4E-A3CA-B2C612A1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280" name="Line 8">
            <a:extLst>
              <a:ext uri="{FF2B5EF4-FFF2-40B4-BE49-F238E27FC236}">
                <a16:creationId xmlns:a16="http://schemas.microsoft.com/office/drawing/2014/main" id="{D7907C89-2AB3-4CAA-8328-2E3D27BC1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910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ABD6-C507-4B6D-876B-22BF2FE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D74C-C3CE-48A4-BAF7-5F22B7A94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0A3A6-9989-4E6E-A8DF-6BC1300526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8A423-D84F-42CF-8740-BEA8A2D0D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F2C273-5076-4101-A67F-15D07321B0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252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0D35-9FE4-4F05-8AA1-62548750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B75E-FF3D-49C6-90D4-1CD0461DA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CF2EA-FBBA-4637-80A9-B607C87528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7156-6687-48C5-8FBA-2F2994A248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D9B63C-975F-409F-82A3-46AF6EA9BB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06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87E8-0D49-4E03-973A-6078720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BB80-CA4A-4CD0-98F8-B02F99F58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C048C-A188-4987-965B-26B0D3141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04A43-F25F-471C-99FB-3AD4A601C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6AAA6-4084-464C-B8BF-19BA51FEB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ABBA23-CB80-462C-91A8-B4061D53F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850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6F59-0693-4B18-B9AC-68BD1747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1389-40C1-4110-AF87-39ED7D010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A4F7C-66B3-49A2-B588-28B7E3C88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A48A1-CBDA-40C9-9A9F-C8F1CDDE1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C0A38-98B8-4C36-99E5-86C6DD656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FD1081-9925-499C-BAC5-3EA3E2658C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E35B2-AA90-4384-A7FA-97FE615CF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D5B7AF-7CE4-4778-B527-0ECD752405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588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85D4-6724-4040-931C-8077BB47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AA315-11E7-420E-BE3E-D9549845D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98EF-827A-4BAC-9886-1868AEB3AC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A754EC-37DB-480C-9002-8868530772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4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04F349-1F79-4BD0-9102-4E1E5B7073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27839-0746-4DCF-B95C-7AA299B370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8C5B9D-BDD3-4083-A1E4-594756782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5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340B-2CF9-47EB-8692-D7C5EF3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6E7E-A3B3-4047-8681-5A0DBFAB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D18BF-C65B-4219-A238-CDD86EE1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246E1-F583-452B-A849-C69367955E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3527B-73E6-4B52-883E-24447F758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1E4F04-4C09-4710-B6F1-04226C41DC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74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FEF-CEF5-4EB6-A247-4846695F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44A-1D14-4496-AF06-03D5243C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2964-2446-4704-B876-3E77FC34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CC13-6399-4320-B3B2-C8AAA224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08FF-E621-44FE-9BE2-ED6CFD8C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57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CBDA-40EB-4E9D-84F2-3D2649C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8E99F-CD93-4983-B8A3-D1F1B8054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2A459-11F4-49AE-864C-74D839A6C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30252-A6EC-4584-8984-44EA49460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E3B71-5416-4834-9363-BA5B37CA1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A264D4-D986-4683-9CBB-181CC9642F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916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6969-A61B-4373-93C4-2FCFE1A4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6AEB4-C235-49F0-B7D5-BE0F19DBA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83661-BB11-41B5-A4FC-225D331DF9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F91E2-7532-4CA7-9E3E-248F5E36F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E8C434-B95D-46CD-8664-3EEE9641C5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66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AD925-1250-404D-B047-9BAA1425C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1C399-CC66-4CD9-BAE3-4FB6DA0E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E0B47-97D4-4FED-9A74-53E4BB99C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97CEF-8D3E-47CD-BC64-C2BB66818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5D4993-4DB5-47F9-96C6-5A7CA413DF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9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9135-0B3A-4C45-830C-AF2375E1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B8AF4-027E-4DD1-832A-C560BC98C2F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DFF50-E070-4306-900A-40C71E26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EC8E-C5E1-497F-8F7F-43B9AA9AC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248400"/>
            <a:ext cx="7416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1D71-AE08-4E41-BB56-814954C8F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42500869-0FDC-41EC-AADF-E5B918F8D5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730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12E-6569-4AC4-85CE-BE15A6BD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FA8E-E5DC-4F15-8C2D-67B549B631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DBDE1-F558-4E6B-87F0-F04574839AF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CB8C4C-CD01-4311-93D3-671F321F625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4AFB2-C245-416E-AE45-C46A46269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248400"/>
            <a:ext cx="7416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C890C-8CC8-490E-A649-C84AFC5E9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A77FD71-E254-43BE-B566-F34644309A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68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241-A7E9-4876-8604-A082AFF1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8334C-46B8-4162-9A5A-70245CFE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5657-B755-46AD-83C2-B05BBFA7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28D8-A0E0-4C41-A61B-204445D0DFBA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FA837-9C66-4561-B0D8-4581CC32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A11B6-D550-41B4-8907-FDE98506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41D3-D5A4-4C3A-80DF-473C87C5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37AD-7B8B-45EC-8E94-B33627B4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DD312-12E2-4983-87D5-38DEA40C7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DC4D-145D-479F-AB0D-FCA8F0DBA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465-17A4-4856-8CA5-52D3E2732972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61F2E-988D-4F56-A1BA-B2BAF76E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27927-3051-46C2-ACD9-EF5C84A1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2244-E379-4828-841F-AFFEF16D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AF96-FB53-4B2F-B8CD-D11206C2C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F7593-095C-47EA-AE9E-D81ED8D6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6746-3454-4FB6-A779-6D0745CDC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0C1EC-973F-4F51-89E4-F6EDBACFB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E2C8C-C3A5-40EC-A14E-7A554F0D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D15B-6712-413A-B1A4-A12F21A6501E}" type="datetime1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EF6C2-927C-4C22-A059-F52DF48A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F9115-74F5-4F48-8FA0-D2DEFFE0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368F-A7C1-4A53-BBB8-056885FA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D794C-B436-48D6-8A07-2202478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0D5-629A-4687-91C7-546683A9AC87}" type="datetime1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01C97-E1A6-4F2A-8053-3661181A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0CBE0-16B5-4F3C-9D34-5F924B5E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378F5-6DEA-4B97-AAFF-B312C0C9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117-A352-43AD-984F-97F70796F02F}" type="datetime1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AB106-B9CC-4EA4-B002-13D2D5EF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AABB3-6860-4E48-9152-B1BE5EB2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F251-1A41-4FFD-8AF3-749A058C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1719-97BE-4183-996E-7D7DB1F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9BEE-59ED-4F7A-A7F8-5316C4F6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21DD4-EEBC-44DA-96C4-5770365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33441-3206-4B4D-A963-C4A7CD422A06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33305-0321-48F4-97CE-CA79C9BB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049C-5436-48D5-BDF0-04583B38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1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D77-E6E5-4738-8BF8-61A82E9A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FE381-B6FD-4A4D-B459-D07F0C546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274D2-EEE7-48F4-AC82-FFA42B97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3AC78-BBE5-4B6D-B593-4D8BD80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E04D-D39A-4F28-89A2-9AD47E70CE90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70632-EED2-4034-8A7E-C2027665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836C9-B25F-47BA-AB2F-D69BFECD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7F2DF-8915-4D33-9055-A691631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15F-2746-41A6-A700-CC962B60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A68B-58E4-46D9-8116-53B14CB2F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CDB6-6067-49E1-909F-D40D1D3833C1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BBDE9-DF53-47E5-BCA1-73CC1BE8C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56F8-D8D0-413F-AC5C-DB597B28E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C98797D-3281-4E55-8DC3-B31C1FE1E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48B7E62-A787-4043-A82F-2069BDECF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B48BE9C3-BF3A-4693-8CF7-520F6D622F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741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j-lt"/>
              </a:defRPr>
            </a:lvl1pPr>
          </a:lstStyle>
          <a:p>
            <a:r>
              <a:rPr lang="en-US" altLang="en-US"/>
              <a:t>CS583, Bing Liu, UIC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88264FAD-3A0F-4ACE-9E7C-CC415EB0C2C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+mj-lt"/>
              </a:defRPr>
            </a:lvl1pPr>
          </a:lstStyle>
          <a:p>
            <a:fld id="{9691C6C8-ED24-43A7-8497-91ABB6FE362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255" name="Freeform 7">
            <a:extLst>
              <a:ext uri="{FF2B5EF4-FFF2-40B4-BE49-F238E27FC236}">
                <a16:creationId xmlns:a16="http://schemas.microsoft.com/office/drawing/2014/main" id="{19C61E97-BBAD-4AA3-B055-0707CA1F8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256" name="Line 8">
            <a:extLst>
              <a:ext uri="{FF2B5EF4-FFF2-40B4-BE49-F238E27FC236}">
                <a16:creationId xmlns:a16="http://schemas.microsoft.com/office/drawing/2014/main" id="{F6915C82-B490-49A6-844D-7AA6C616D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836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EE9E-E40F-4C11-8ADB-340EBB316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302"/>
            <a:ext cx="9144000" cy="4142370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Machine learning for</a:t>
            </a:r>
            <a:br>
              <a:rPr lang="en-US" sz="8000" b="1" dirty="0"/>
            </a:br>
            <a:r>
              <a:rPr lang="en-US" sz="8000" b="1" dirty="0"/>
              <a:t>machine vision</a:t>
            </a:r>
            <a:br>
              <a:rPr lang="en-US" sz="8000" b="1" dirty="0"/>
            </a:br>
            <a:r>
              <a:rPr lang="en-US" sz="8000" b="1" dirty="0"/>
              <a:t>(Unsupervised Learning</a:t>
            </a:r>
            <a:br>
              <a:rPr lang="en-US" sz="8000" b="1" dirty="0"/>
            </a:br>
            <a:r>
              <a:rPr lang="en-US" sz="8000" b="1" dirty="0"/>
              <a:t>[Clustering])</a:t>
            </a:r>
          </a:p>
        </p:txBody>
      </p:sp>
    </p:spTree>
    <p:extLst>
      <p:ext uri="{BB962C8B-B14F-4D97-AF65-F5344CB8AC3E}">
        <p14:creationId xmlns:p14="http://schemas.microsoft.com/office/powerpoint/2010/main" val="203265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6FE2E-FF1F-44E6-BB4F-A5231DFCDD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A0BC975-9090-4297-88BD-B5397D15B984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10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2098" name="Rectangle 2">
            <a:extLst>
              <a:ext uri="{FF2B5EF4-FFF2-40B4-BE49-F238E27FC236}">
                <a16:creationId xmlns:a16="http://schemas.microsoft.com/office/drawing/2014/main" id="{D40363A1-E4D1-4063-9F27-D82863891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K-means clustering</a:t>
            </a:r>
          </a:p>
        </p:txBody>
      </p:sp>
      <p:sp>
        <p:nvSpPr>
          <p:cNvPr id="772099" name="Rectangle 3">
            <a:extLst>
              <a:ext uri="{FF2B5EF4-FFF2-40B4-BE49-F238E27FC236}">
                <a16:creationId xmlns:a16="http://schemas.microsoft.com/office/drawing/2014/main" id="{2ACCB573-8DB1-4063-8349-3F0C7F540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96975"/>
            <a:ext cx="8229600" cy="4933950"/>
          </a:xfrm>
        </p:spPr>
        <p:txBody>
          <a:bodyPr/>
          <a:lstStyle/>
          <a:p>
            <a:r>
              <a:rPr lang="en-US" altLang="en-US" dirty="0"/>
              <a:t>K-means is a </a:t>
            </a:r>
            <a:r>
              <a:rPr lang="en-US" altLang="en-US" dirty="0">
                <a:solidFill>
                  <a:srgbClr val="FF0000"/>
                </a:solidFill>
              </a:rPr>
              <a:t>partitional clustering</a:t>
            </a:r>
            <a:r>
              <a:rPr lang="en-US" altLang="en-US" dirty="0"/>
              <a:t> algorithm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Let the set of data points (or instances) </a:t>
            </a:r>
            <a:r>
              <a:rPr lang="en-US" altLang="ja-JP" i="1" dirty="0">
                <a:ea typeface="ＭＳ Ｐゴシック" panose="020B0600070205080204" pitchFamily="34" charset="-128"/>
              </a:rPr>
              <a:t>D</a:t>
            </a:r>
            <a:r>
              <a:rPr lang="en-US" altLang="ja-JP" dirty="0">
                <a:ea typeface="ＭＳ Ｐゴシック" panose="020B0600070205080204" pitchFamily="34" charset="-128"/>
              </a:rPr>
              <a:t> be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dirty="0">
                <a:ea typeface="ＭＳ Ｐゴシック" panose="020B0600070205080204" pitchFamily="34" charset="-128"/>
              </a:rPr>
              <a:t>		{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dirty="0">
                <a:ea typeface="ＭＳ Ｐゴシック" panose="020B0600070205080204" pitchFamily="34" charset="-128"/>
              </a:rPr>
              <a:t>, …,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ja-JP" dirty="0">
                <a:ea typeface="ＭＳ Ｐゴシック" panose="020B0600070205080204" pitchFamily="34" charset="-128"/>
              </a:rPr>
              <a:t>},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ja-JP" dirty="0">
                <a:ea typeface="ＭＳ Ｐゴシック" panose="020B0600070205080204" pitchFamily="34" charset="-128"/>
              </a:rPr>
              <a:t>	where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ea typeface="ＭＳ Ｐゴシック" panose="020B0600070205080204" pitchFamily="34" charset="-128"/>
              </a:rPr>
              <a:t> = (</a:t>
            </a:r>
            <a:r>
              <a:rPr lang="en-US" altLang="ja-JP" i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i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dirty="0">
                <a:ea typeface="ＭＳ Ｐゴシック" panose="020B0600070205080204" pitchFamily="34" charset="-128"/>
              </a:rPr>
              <a:t>, …,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ir</a:t>
            </a:r>
            <a:r>
              <a:rPr lang="en-US" altLang="ja-JP" dirty="0">
                <a:ea typeface="ＭＳ Ｐゴシック" panose="020B0600070205080204" pitchFamily="34" charset="-128"/>
              </a:rPr>
              <a:t>) is a 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vector</a:t>
            </a:r>
            <a:r>
              <a:rPr lang="en-US" altLang="ja-JP" dirty="0">
                <a:ea typeface="ＭＳ Ｐゴシック" panose="020B0600070205080204" pitchFamily="34" charset="-128"/>
              </a:rPr>
              <a:t> in a real-valued space </a:t>
            </a:r>
            <a:r>
              <a:rPr lang="en-US" altLang="ja-JP" i="1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  <a:r>
              <a:rPr lang="en-US" altLang="ja-JP" dirty="0">
                <a:ea typeface="ＭＳ Ｐゴシック" panose="020B0600070205080204" pitchFamily="34" charset="-128"/>
                <a:sym typeface="Symbol" panose="05050102010706020507" pitchFamily="18" charset="2"/>
              </a:rPr>
              <a:t>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  <a:r>
              <a:rPr lang="en-US" altLang="ja-JP" i="1" dirty="0">
                <a:ea typeface="ＭＳ Ｐゴシック" panose="020B0600070205080204" pitchFamily="34" charset="-128"/>
              </a:rPr>
              <a:t>R</a:t>
            </a:r>
            <a:r>
              <a:rPr lang="en-US" altLang="ja-JP" i="1" baseline="30000" dirty="0">
                <a:ea typeface="ＭＳ Ｐゴシック" panose="020B0600070205080204" pitchFamily="34" charset="-128"/>
              </a:rPr>
              <a:t>r</a:t>
            </a:r>
            <a:r>
              <a:rPr lang="en-US" altLang="ja-JP" dirty="0">
                <a:ea typeface="ＭＳ Ｐゴシック" panose="020B0600070205080204" pitchFamily="34" charset="-128"/>
              </a:rPr>
              <a:t>, and </a:t>
            </a:r>
            <a:r>
              <a:rPr lang="en-US" altLang="ja-JP" i="1" dirty="0">
                <a:ea typeface="ＭＳ Ｐゴシック" panose="020B0600070205080204" pitchFamily="34" charset="-128"/>
              </a:rPr>
              <a:t>r</a:t>
            </a:r>
            <a:r>
              <a:rPr lang="en-US" altLang="ja-JP" dirty="0">
                <a:ea typeface="ＭＳ Ｐゴシック" panose="020B0600070205080204" pitchFamily="34" charset="-128"/>
              </a:rPr>
              <a:t> is the number of attributes (dimensions) in the data. 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The </a:t>
            </a:r>
            <a:r>
              <a:rPr lang="en-US" altLang="ja-JP" i="1" dirty="0">
                <a:ea typeface="ＭＳ Ｐゴシック" panose="020B0600070205080204" pitchFamily="34" charset="-128"/>
              </a:rPr>
              <a:t>k</a:t>
            </a:r>
            <a:r>
              <a:rPr lang="en-US" altLang="ja-JP" dirty="0">
                <a:ea typeface="ＭＳ Ｐゴシック" panose="020B0600070205080204" pitchFamily="34" charset="-128"/>
              </a:rPr>
              <a:t>-means algorithm partitions the given data into </a:t>
            </a:r>
            <a:r>
              <a:rPr lang="en-US" altLang="ja-JP" i="1" dirty="0">
                <a:ea typeface="ＭＳ Ｐゴシック" panose="020B0600070205080204" pitchFamily="34" charset="-128"/>
              </a:rPr>
              <a:t>k</a:t>
            </a:r>
            <a:r>
              <a:rPr lang="en-US" altLang="ja-JP" dirty="0">
                <a:ea typeface="ＭＳ Ｐゴシック" panose="020B0600070205080204" pitchFamily="34" charset="-128"/>
              </a:rPr>
              <a:t> clusters.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Each cluster has a cluster </a:t>
            </a:r>
            <a:r>
              <a:rPr lang="en-US" altLang="ja-JP" b="1" dirty="0">
                <a:ea typeface="ＭＳ Ｐゴシック" panose="020B0600070205080204" pitchFamily="34" charset="-128"/>
              </a:rPr>
              <a:t>center</a:t>
            </a:r>
            <a:r>
              <a:rPr lang="en-US" altLang="ja-JP" dirty="0">
                <a:ea typeface="ＭＳ Ｐゴシック" panose="020B0600070205080204" pitchFamily="34" charset="-128"/>
              </a:rPr>
              <a:t>, called </a:t>
            </a:r>
            <a:r>
              <a:rPr lang="en-US" altLang="ja-JP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centroid</a:t>
            </a:r>
            <a:r>
              <a:rPr lang="en-US" altLang="ja-JP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ja-JP" i="1" dirty="0">
                <a:ea typeface="ＭＳ Ｐゴシック" panose="020B0600070205080204" pitchFamily="34" charset="-128"/>
              </a:rPr>
              <a:t>k</a:t>
            </a:r>
            <a:r>
              <a:rPr lang="en-US" altLang="ja-JP" dirty="0">
                <a:ea typeface="ＭＳ Ｐゴシック" panose="020B0600070205080204" pitchFamily="34" charset="-128"/>
              </a:rPr>
              <a:t> is specified by the user </a:t>
            </a: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D906-EF2A-4CCA-894E-C957FDC14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A394CE09-F45E-406A-895A-D6567D298AD3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11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60834" name="Rectangle 2">
            <a:extLst>
              <a:ext uri="{FF2B5EF4-FFF2-40B4-BE49-F238E27FC236}">
                <a16:creationId xmlns:a16="http://schemas.microsoft.com/office/drawing/2014/main" id="{7BD56F92-A3B6-4BE9-9B7C-0136C5A7C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 algorithm</a:t>
            </a:r>
          </a:p>
        </p:txBody>
      </p:sp>
      <p:sp>
        <p:nvSpPr>
          <p:cNvPr id="760835" name="Rectangle 3">
            <a:extLst>
              <a:ext uri="{FF2B5EF4-FFF2-40B4-BE49-F238E27FC236}">
                <a16:creationId xmlns:a16="http://schemas.microsoft.com/office/drawing/2014/main" id="{1F091DF9-E37D-4337-8373-6AF917E11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9"/>
            <a:ext cx="8229600" cy="4211637"/>
          </a:xfrm>
        </p:spPr>
        <p:txBody>
          <a:bodyPr/>
          <a:lstStyle/>
          <a:p>
            <a:r>
              <a:rPr lang="en-US" altLang="en-US" dirty="0"/>
              <a:t>Given </a:t>
            </a:r>
            <a:r>
              <a:rPr lang="en-US" altLang="en-US" i="1" dirty="0"/>
              <a:t>k</a:t>
            </a:r>
            <a:r>
              <a:rPr lang="en-US" altLang="en-US" dirty="0"/>
              <a:t>, the </a:t>
            </a:r>
            <a:r>
              <a:rPr lang="en-US" altLang="en-US" i="1" dirty="0"/>
              <a:t>k-means</a:t>
            </a:r>
            <a:r>
              <a:rPr lang="en-US" altLang="en-US" dirty="0"/>
              <a:t> algorithm works as follows:</a:t>
            </a:r>
            <a:r>
              <a:rPr lang="en-US" altLang="en-US" sz="2600" dirty="0"/>
              <a:t> </a:t>
            </a:r>
          </a:p>
          <a:p>
            <a:pPr lvl="1">
              <a:buSzTx/>
              <a:buFont typeface="Wingdings" panose="05000000000000000000" pitchFamily="2" charset="2"/>
              <a:buAutoNum type="arabicParenR"/>
            </a:pPr>
            <a:r>
              <a:rPr lang="en-US" altLang="en-US" dirty="0"/>
              <a:t>Randomly choose </a:t>
            </a:r>
            <a:r>
              <a:rPr lang="en-US" altLang="en-US" i="1" dirty="0"/>
              <a:t>k</a:t>
            </a:r>
            <a:r>
              <a:rPr lang="en-US" altLang="en-US" dirty="0"/>
              <a:t> data points (</a:t>
            </a:r>
            <a:r>
              <a:rPr lang="en-US" altLang="en-US" dirty="0">
                <a:solidFill>
                  <a:srgbClr val="3333CC"/>
                </a:solidFill>
              </a:rPr>
              <a:t>seeds</a:t>
            </a:r>
            <a:r>
              <a:rPr lang="en-US" altLang="en-US" dirty="0"/>
              <a:t>) to be the initial </a:t>
            </a:r>
            <a:r>
              <a:rPr lang="en-US" altLang="en-US" dirty="0">
                <a:solidFill>
                  <a:srgbClr val="FF0000"/>
                </a:solidFill>
              </a:rPr>
              <a:t>centroids</a:t>
            </a:r>
            <a:r>
              <a:rPr lang="en-US" altLang="en-US" dirty="0"/>
              <a:t>, cluster centers</a:t>
            </a:r>
          </a:p>
          <a:p>
            <a:pPr lvl="1">
              <a:buSzTx/>
              <a:buFont typeface="Wingdings" panose="05000000000000000000" pitchFamily="2" charset="2"/>
              <a:buAutoNum type="arabicParenR"/>
            </a:pPr>
            <a:r>
              <a:rPr lang="en-US" altLang="en-US" dirty="0">
                <a:solidFill>
                  <a:srgbClr val="000000"/>
                </a:solidFill>
              </a:rPr>
              <a:t>Assign each data point to the closest </a:t>
            </a:r>
            <a:r>
              <a:rPr lang="en-US" alt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panose="05000000000000000000" pitchFamily="2" charset="2"/>
              <a:buAutoNum type="arabicParenR"/>
            </a:pPr>
            <a:r>
              <a:rPr lang="en-US" altLang="en-US" dirty="0"/>
              <a:t>Re-compute the </a:t>
            </a:r>
            <a:r>
              <a:rPr lang="en-US" altLang="en-US" dirty="0">
                <a:solidFill>
                  <a:srgbClr val="FF0000"/>
                </a:solidFill>
              </a:rPr>
              <a:t>centroids</a:t>
            </a:r>
            <a:r>
              <a:rPr lang="en-US" altLang="en-US" dirty="0"/>
              <a:t> using the current cluster memberships.</a:t>
            </a:r>
          </a:p>
          <a:p>
            <a:pPr lvl="1">
              <a:buSzTx/>
              <a:buFont typeface="Wingdings" panose="05000000000000000000" pitchFamily="2" charset="2"/>
              <a:buAutoNum type="arabicParenR"/>
            </a:pPr>
            <a:r>
              <a:rPr lang="en-US" altLang="en-US" dirty="0"/>
              <a:t>If a convergence criterion is not met, go to </a:t>
            </a:r>
            <a:r>
              <a:rPr lang="en-US" altLang="en-US" dirty="0">
                <a:solidFill>
                  <a:srgbClr val="3333CC"/>
                </a:solidFill>
              </a:rPr>
              <a:t>2).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3029-F229-4702-B822-B48FDDF8B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9D09004A-7ED2-485D-9A91-EC238FC4317C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12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3122" name="Rectangle 2">
            <a:extLst>
              <a:ext uri="{FF2B5EF4-FFF2-40B4-BE49-F238E27FC236}">
                <a16:creationId xmlns:a16="http://schemas.microsoft.com/office/drawing/2014/main" id="{A53FBD32-41C1-407E-89D5-F2B0780C0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 algorithm – (cont …)</a:t>
            </a:r>
          </a:p>
        </p:txBody>
      </p:sp>
      <p:pic>
        <p:nvPicPr>
          <p:cNvPr id="773123" name="Picture 3">
            <a:extLst>
              <a:ext uri="{FF2B5EF4-FFF2-40B4-BE49-F238E27FC236}">
                <a16:creationId xmlns:a16="http://schemas.microsoft.com/office/drawing/2014/main" id="{1A4AEE51-8762-466A-9831-883F4DD4798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1412875"/>
            <a:ext cx="8507412" cy="35639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CBB0595-04AB-4994-BE7C-7BCAB08D92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9BAA1F3-91BE-4E03-8700-FE0561F2EABB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13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4146" name="Rectangle 2">
            <a:extLst>
              <a:ext uri="{FF2B5EF4-FFF2-40B4-BE49-F238E27FC236}">
                <a16:creationId xmlns:a16="http://schemas.microsoft.com/office/drawing/2014/main" id="{F3E11BB8-943D-4247-A492-7891097A7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34" charset="-128"/>
              </a:rPr>
              <a:t>Stopping/convergence criterion </a:t>
            </a:r>
            <a:endParaRPr lang="en-US" altLang="en-US"/>
          </a:p>
        </p:txBody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2E42F78E-306B-40BE-8ADF-843A6F5A8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60463"/>
            <a:ext cx="8229600" cy="4970462"/>
          </a:xfrm>
        </p:spPr>
        <p:txBody>
          <a:bodyPr/>
          <a:lstStyle/>
          <a:p>
            <a:pPr marL="571500" indent="-5715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minimum decrease in the </a:t>
            </a:r>
            <a:r>
              <a:rPr lang="en-US" altLang="ja-JP" b="1" dirty="0">
                <a:ea typeface="ＭＳ Ｐゴシック" panose="020B0600070205080204" pitchFamily="34" charset="-128"/>
              </a:rPr>
              <a:t>sum of squared error</a:t>
            </a:r>
            <a:r>
              <a:rPr lang="en-US" altLang="ja-JP" dirty="0">
                <a:ea typeface="ＭＳ Ｐゴシック" panose="020B0600070205080204" pitchFamily="34" charset="-128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dirty="0">
              <a:ea typeface="ＭＳ Ｐゴシック" panose="020B0600070205080204" pitchFamily="34" charset="-128"/>
            </a:endParaRPr>
          </a:p>
          <a:p>
            <a:pPr marL="571500" indent="-571500">
              <a:lnSpc>
                <a:spcPct val="90000"/>
              </a:lnSpc>
            </a:pPr>
            <a:endParaRPr lang="en-US" altLang="ja-JP" dirty="0">
              <a:ea typeface="ＭＳ Ｐゴシック" panose="020B0600070205080204" pitchFamily="34" charset="-128"/>
            </a:endParaRPr>
          </a:p>
          <a:p>
            <a:pPr marL="839788" lvl="1" indent="-495300">
              <a:lnSpc>
                <a:spcPct val="90000"/>
              </a:lnSpc>
            </a:pPr>
            <a:r>
              <a:rPr lang="en-US" altLang="ja-JP" i="1" dirty="0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ea typeface="ＭＳ Ｐゴシック" panose="020B0600070205080204" pitchFamily="34" charset="-128"/>
              </a:rPr>
              <a:t> is the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 err="1">
                <a:ea typeface="ＭＳ Ｐゴシック" panose="020B0600070205080204" pitchFamily="34" charset="-128"/>
              </a:rPr>
              <a:t>th</a:t>
            </a:r>
            <a:r>
              <a:rPr lang="en-US" altLang="ja-JP" dirty="0">
                <a:ea typeface="ＭＳ Ｐゴシック" panose="020B0600070205080204" pitchFamily="34" charset="-128"/>
              </a:rPr>
              <a:t> cluster,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is the centroid of cluster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(the mean vector of all the data points in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), and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dist</a:t>
            </a:r>
            <a:r>
              <a:rPr lang="en-US" altLang="ja-JP" dirty="0">
                <a:ea typeface="ＭＳ Ｐゴシック" panose="020B0600070205080204" pitchFamily="34" charset="-128"/>
              </a:rPr>
              <a:t>(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) is the distance between data point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ea typeface="ＭＳ Ｐゴシック" panose="020B0600070205080204" pitchFamily="34" charset="-128"/>
              </a:rPr>
              <a:t> and centroid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  <a:endParaRPr lang="en-US" altLang="en-US" dirty="0"/>
          </a:p>
        </p:txBody>
      </p:sp>
      <p:sp>
        <p:nvSpPr>
          <p:cNvPr id="774149" name="Rectangle 5">
            <a:extLst>
              <a:ext uri="{FF2B5EF4-FFF2-40B4-BE49-F238E27FC236}">
                <a16:creationId xmlns:a16="http://schemas.microsoft.com/office/drawing/2014/main" id="{E67A831E-8D78-4D7E-9140-C49F342A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923401"/>
            <a:ext cx="3706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</a:pPr>
            <a:endParaRPr lang="en-US" sz="3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74148" name="Object 4">
            <a:extLst>
              <a:ext uri="{FF2B5EF4-FFF2-40B4-BE49-F238E27FC236}">
                <a16:creationId xmlns:a16="http://schemas.microsoft.com/office/drawing/2014/main" id="{EAA6663F-0C74-4A0F-8518-B2E97A473A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3363" y="3319463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>
                        <a:extLst>
                          <a:ext uri="{FF2B5EF4-FFF2-40B4-BE49-F238E27FC236}">
                            <a16:creationId xmlns:a16="http://schemas.microsoft.com/office/drawing/2014/main" id="{EAA6663F-0C74-4A0F-8518-B2E97A473A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3319463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150" name="Text Box 6">
            <a:extLst>
              <a:ext uri="{FF2B5EF4-FFF2-40B4-BE49-F238E27FC236}">
                <a16:creationId xmlns:a16="http://schemas.microsoft.com/office/drawing/2014/main" id="{38175BDF-8A3A-431A-8B7A-B0D035B01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038" y="3563939"/>
            <a:ext cx="7921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lang="en-US" altLang="en-US" sz="3000">
                <a:solidFill>
                  <a:srgbClr val="000000"/>
                </a:solidFill>
              </a:rPr>
              <a:t>(1)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125635E-B290-4702-A652-4EAF9DC2A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7FF4BA6E-E84D-4CF6-BF31-D7EDBFF9AE56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14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5170" name="Rectangle 2">
            <a:extLst>
              <a:ext uri="{FF2B5EF4-FFF2-40B4-BE49-F238E27FC236}">
                <a16:creationId xmlns:a16="http://schemas.microsoft.com/office/drawing/2014/main" id="{59707CC5-C1AF-4F37-B79F-AF118865E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</a:t>
            </a:r>
          </a:p>
        </p:txBody>
      </p:sp>
      <p:pic>
        <p:nvPicPr>
          <p:cNvPr id="775172" name="Picture 4">
            <a:extLst>
              <a:ext uri="{FF2B5EF4-FFF2-40B4-BE49-F238E27FC236}">
                <a16:creationId xmlns:a16="http://schemas.microsoft.com/office/drawing/2014/main" id="{E7E47CA5-FB97-41AA-87F6-8BD9121D04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2163" y="1174751"/>
            <a:ext cx="7994650" cy="476567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75174" name="Text Box 6">
            <a:extLst>
              <a:ext uri="{FF2B5EF4-FFF2-40B4-BE49-F238E27FC236}">
                <a16:creationId xmlns:a16="http://schemas.microsoft.com/office/drawing/2014/main" id="{46D30977-68C0-490F-8417-BDE5EE2FE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5" y="4329114"/>
            <a:ext cx="647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lang="en-US" altLang="en-US" sz="32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75175" name="Text Box 7">
            <a:extLst>
              <a:ext uri="{FF2B5EF4-FFF2-40B4-BE49-F238E27FC236}">
                <a16:creationId xmlns:a16="http://schemas.microsoft.com/office/drawing/2014/main" id="{5B5054F3-C595-4D05-B624-A5A43A42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005264"/>
            <a:ext cx="647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lang="en-US" altLang="en-US" sz="3200">
                <a:solidFill>
                  <a:srgbClr val="00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22C96-334E-4DDE-96CD-D9E76ADF3D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B48C821-6664-48FB-8A93-3237C1B3AB73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15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7218" name="Rectangle 2">
            <a:extLst>
              <a:ext uri="{FF2B5EF4-FFF2-40B4-BE49-F238E27FC236}">
                <a16:creationId xmlns:a16="http://schemas.microsoft.com/office/drawing/2014/main" id="{ACE75F25-370C-4808-9183-455AC2956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 (cont …)</a:t>
            </a:r>
          </a:p>
        </p:txBody>
      </p:sp>
      <p:pic>
        <p:nvPicPr>
          <p:cNvPr id="777220" name="Picture 4">
            <a:extLst>
              <a:ext uri="{FF2B5EF4-FFF2-40B4-BE49-F238E27FC236}">
                <a16:creationId xmlns:a16="http://schemas.microsoft.com/office/drawing/2014/main" id="{9F4D1C10-2A96-4A44-9DB5-756D24ED93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238" y="1233488"/>
            <a:ext cx="7993062" cy="4843462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8A594-5FC4-4BDD-8AFB-4C7FB20B4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A2D9A3C6-EE2B-4563-89DF-96C29C483702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16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8B85FDDE-E395-457B-BF68-EBDC4209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 distance function</a:t>
            </a:r>
          </a:p>
        </p:txBody>
      </p:sp>
      <p:pic>
        <p:nvPicPr>
          <p:cNvPr id="779267" name="Picture 3">
            <a:extLst>
              <a:ext uri="{FF2B5EF4-FFF2-40B4-BE49-F238E27FC236}">
                <a16:creationId xmlns:a16="http://schemas.microsoft.com/office/drawing/2014/main" id="{68544A92-AB58-4CBB-A5D3-09F81C2F914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6" y="1233489"/>
            <a:ext cx="8435975" cy="4897437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FC561-3EBD-493E-A112-BFA0AA4A1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F44C206B-8311-402B-A299-E353C805691B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17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0290" name="Rectangle 2">
            <a:extLst>
              <a:ext uri="{FF2B5EF4-FFF2-40B4-BE49-F238E27FC236}">
                <a16:creationId xmlns:a16="http://schemas.microsoft.com/office/drawing/2014/main" id="{D77425F7-B232-4A12-8EC4-7A4455452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disk version of </a:t>
            </a:r>
            <a:r>
              <a:rPr lang="en-US" altLang="en-US" i="1"/>
              <a:t>k</a:t>
            </a:r>
            <a:r>
              <a:rPr lang="en-US" altLang="en-US"/>
              <a:t>-means</a:t>
            </a:r>
          </a:p>
        </p:txBody>
      </p:sp>
      <p:sp>
        <p:nvSpPr>
          <p:cNvPr id="780291" name="Rectangle 3">
            <a:extLst>
              <a:ext uri="{FF2B5EF4-FFF2-40B4-BE49-F238E27FC236}">
                <a16:creationId xmlns:a16="http://schemas.microsoft.com/office/drawing/2014/main" id="{B9CD9E60-6827-42DE-BCB0-AF1DA0E11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089026"/>
            <a:ext cx="8316912" cy="5040313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K-means can be implemented with data on disk</a:t>
            </a:r>
          </a:p>
          <a:p>
            <a:pPr lvl="1"/>
            <a:r>
              <a:rPr lang="en-US" altLang="en-US" dirty="0"/>
              <a:t>In each iteration, it scans the data once.</a:t>
            </a:r>
          </a:p>
          <a:p>
            <a:pPr lvl="1"/>
            <a:r>
              <a:rPr lang="en-US" altLang="en-US" dirty="0">
                <a:solidFill>
                  <a:srgbClr val="3333CC"/>
                </a:solidFill>
              </a:rPr>
              <a:t>as the centroids can be computed incrementally</a:t>
            </a:r>
          </a:p>
          <a:p>
            <a:r>
              <a:rPr lang="en-US" altLang="en-US" dirty="0"/>
              <a:t>It can be used to cluster large datasets that do not fit in main memory</a:t>
            </a:r>
          </a:p>
          <a:p>
            <a:r>
              <a:rPr lang="en-US" altLang="en-US" dirty="0">
                <a:solidFill>
                  <a:srgbClr val="3333CC"/>
                </a:solidFill>
              </a:rPr>
              <a:t>We need to control the number of iterations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In practice, a limited is set (&lt; 50).</a:t>
            </a:r>
          </a:p>
          <a:p>
            <a:r>
              <a:rPr lang="en-US" altLang="en-US" dirty="0"/>
              <a:t>Not the best method. There are other scale-up algorithms, e.g., BIRCH. 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CF1E1-DD94-48F8-A76C-B27AEEE8C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0F5C6262-16F4-4659-9B6F-37718A22216E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18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1314" name="Rectangle 2">
            <a:extLst>
              <a:ext uri="{FF2B5EF4-FFF2-40B4-BE49-F238E27FC236}">
                <a16:creationId xmlns:a16="http://schemas.microsoft.com/office/drawing/2014/main" id="{85C7A99E-5003-4F70-BBD7-20AF932C1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disk version of k-means (cont …)</a:t>
            </a:r>
          </a:p>
        </p:txBody>
      </p:sp>
      <p:pic>
        <p:nvPicPr>
          <p:cNvPr id="781316" name="Picture 4">
            <a:extLst>
              <a:ext uri="{FF2B5EF4-FFF2-40B4-BE49-F238E27FC236}">
                <a16:creationId xmlns:a16="http://schemas.microsoft.com/office/drawing/2014/main" id="{EA56573B-3DCB-456D-9FFA-2133F3855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4363" y="1304925"/>
            <a:ext cx="8424862" cy="446405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11DF3-27C6-424E-9BA5-FBF362191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F0BCE7F-42DA-4955-861B-0D43315FCE2D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19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9BBCF029-A1E3-48FE-9BC7-99A2D93CF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5426"/>
            <a:ext cx="8229600" cy="1139825"/>
          </a:xfrm>
        </p:spPr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Strengths of k-means </a:t>
            </a:r>
            <a:endParaRPr lang="en-US" altLang="en-US" dirty="0"/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23439D80-1CC0-4FC1-8A82-D8B0873C0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96976"/>
            <a:ext cx="8110538" cy="4932363"/>
          </a:xfrm>
        </p:spPr>
        <p:txBody>
          <a:bodyPr/>
          <a:lstStyle/>
          <a:p>
            <a:r>
              <a:rPr lang="en-US" altLang="en-US" sz="2600"/>
              <a:t>Strengths: </a:t>
            </a:r>
          </a:p>
          <a:p>
            <a:pPr lvl="1"/>
            <a:r>
              <a:rPr lang="en-US" altLang="en-US" sz="2200"/>
              <a:t>Simple: easy to understand and to implement</a:t>
            </a:r>
          </a:p>
          <a:p>
            <a:pPr lvl="1"/>
            <a:r>
              <a:rPr lang="en-US" altLang="en-US" sz="2200"/>
              <a:t>Efficient: </a:t>
            </a:r>
            <a:r>
              <a:rPr lang="en-US" altLang="ja-JP" sz="2200">
                <a:ea typeface="ＭＳ Ｐゴシック" panose="020B0600070205080204" pitchFamily="34" charset="-128"/>
              </a:rPr>
              <a:t>Time complexity: </a:t>
            </a:r>
            <a:r>
              <a:rPr lang="en-US" altLang="ja-JP" sz="2200" i="1">
                <a:ea typeface="ＭＳ Ｐゴシック" panose="020B0600070205080204" pitchFamily="34" charset="-128"/>
              </a:rPr>
              <a:t>O</a:t>
            </a:r>
            <a:r>
              <a:rPr lang="en-US" altLang="ja-JP" sz="2200">
                <a:ea typeface="ＭＳ Ｐゴシック" panose="020B0600070205080204" pitchFamily="34" charset="-128"/>
              </a:rPr>
              <a:t>(</a:t>
            </a:r>
            <a:r>
              <a:rPr lang="en-US" altLang="ja-JP" sz="2200" i="1">
                <a:ea typeface="ＭＳ Ｐゴシック" panose="020B0600070205080204" pitchFamily="34" charset="-128"/>
              </a:rPr>
              <a:t>tkn</a:t>
            </a:r>
            <a:r>
              <a:rPr lang="en-US" altLang="ja-JP" sz="2200">
                <a:ea typeface="ＭＳ Ｐゴシック" panose="020B0600070205080204" pitchFamily="34" charset="-128"/>
              </a:rPr>
              <a:t>),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ja-JP" sz="2200">
                <a:ea typeface="ＭＳ Ｐゴシック" panose="020B0600070205080204" pitchFamily="34" charset="-128"/>
              </a:rPr>
              <a:t>	where </a:t>
            </a:r>
            <a:r>
              <a:rPr lang="en-US" altLang="ja-JP" sz="2200" i="1">
                <a:ea typeface="ＭＳ Ｐゴシック" panose="020B0600070205080204" pitchFamily="34" charset="-128"/>
              </a:rPr>
              <a:t>n</a:t>
            </a:r>
            <a:r>
              <a:rPr lang="en-US" altLang="ja-JP" sz="2200">
                <a:ea typeface="ＭＳ Ｐゴシック" panose="020B0600070205080204" pitchFamily="34" charset="-128"/>
              </a:rPr>
              <a:t> is the number of data points,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ja-JP" sz="2200">
                <a:ea typeface="ＭＳ Ｐゴシック" panose="020B0600070205080204" pitchFamily="34" charset="-128"/>
              </a:rPr>
              <a:t>	</a:t>
            </a:r>
            <a:r>
              <a:rPr lang="en-US" altLang="ja-JP" sz="2200" i="1">
                <a:ea typeface="ＭＳ Ｐゴシック" panose="020B0600070205080204" pitchFamily="34" charset="-128"/>
              </a:rPr>
              <a:t>k</a:t>
            </a:r>
            <a:r>
              <a:rPr lang="en-US" altLang="ja-JP" sz="2200">
                <a:ea typeface="ＭＳ Ｐゴシック" panose="020B0600070205080204" pitchFamily="34" charset="-128"/>
              </a:rPr>
              <a:t> is the number of clusters, and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ja-JP" sz="2200">
                <a:ea typeface="ＭＳ Ｐゴシック" panose="020B0600070205080204" pitchFamily="34" charset="-128"/>
              </a:rPr>
              <a:t>	</a:t>
            </a:r>
            <a:r>
              <a:rPr lang="en-US" altLang="ja-JP" sz="2200" i="1">
                <a:ea typeface="ＭＳ Ｐゴシック" panose="020B0600070205080204" pitchFamily="34" charset="-128"/>
              </a:rPr>
              <a:t>t </a:t>
            </a:r>
            <a:r>
              <a:rPr lang="en-US" altLang="ja-JP" sz="2200">
                <a:ea typeface="ＭＳ Ｐゴシック" panose="020B0600070205080204" pitchFamily="34" charset="-128"/>
              </a:rPr>
              <a:t>is the number of iterations. </a:t>
            </a:r>
          </a:p>
          <a:p>
            <a:pPr lvl="1"/>
            <a:r>
              <a:rPr lang="en-US" altLang="ja-JP" sz="2200">
                <a:ea typeface="ＭＳ Ｐゴシック" panose="020B0600070205080204" pitchFamily="34" charset="-128"/>
              </a:rPr>
              <a:t>Since both </a:t>
            </a:r>
            <a:r>
              <a:rPr lang="en-US" altLang="ja-JP" sz="2200" i="1">
                <a:ea typeface="ＭＳ Ｐゴシック" panose="020B0600070205080204" pitchFamily="34" charset="-128"/>
              </a:rPr>
              <a:t>k</a:t>
            </a:r>
            <a:r>
              <a:rPr lang="en-US" altLang="ja-JP" sz="2200">
                <a:ea typeface="ＭＳ Ｐゴシック" panose="020B0600070205080204" pitchFamily="34" charset="-128"/>
              </a:rPr>
              <a:t> and </a:t>
            </a:r>
            <a:r>
              <a:rPr lang="en-US" altLang="ja-JP" sz="2200" i="1">
                <a:ea typeface="ＭＳ Ｐゴシック" panose="020B0600070205080204" pitchFamily="34" charset="-128"/>
              </a:rPr>
              <a:t>t</a:t>
            </a:r>
            <a:r>
              <a:rPr lang="en-US" altLang="ja-JP" sz="2200">
                <a:ea typeface="ＭＳ Ｐゴシック" panose="020B0600070205080204" pitchFamily="34" charset="-128"/>
              </a:rPr>
              <a:t> are small. </a:t>
            </a:r>
            <a:r>
              <a:rPr lang="en-US" altLang="ja-JP" sz="2200" i="1">
                <a:ea typeface="ＭＳ Ｐゴシック" panose="020B0600070205080204" pitchFamily="34" charset="-128"/>
              </a:rPr>
              <a:t>k</a:t>
            </a:r>
            <a:r>
              <a:rPr lang="en-US" altLang="ja-JP" sz="2200">
                <a:ea typeface="ＭＳ Ｐゴシック" panose="020B0600070205080204" pitchFamily="34" charset="-128"/>
              </a:rPr>
              <a:t>-means is considered a linear algorithm. </a:t>
            </a:r>
          </a:p>
          <a:p>
            <a:r>
              <a:rPr lang="en-US" altLang="en-US" sz="2600"/>
              <a:t>K-means is the most popular clustering algorithm.</a:t>
            </a:r>
          </a:p>
          <a:p>
            <a:r>
              <a:rPr lang="en-US" altLang="en-US" sz="2500"/>
              <a:t>Note that: it terminates at a </a:t>
            </a:r>
            <a:r>
              <a:rPr lang="en-US" altLang="en-US" sz="2500">
                <a:solidFill>
                  <a:srgbClr val="FF0000"/>
                </a:solidFill>
              </a:rPr>
              <a:t>local optimum </a:t>
            </a:r>
            <a:r>
              <a:rPr lang="en-US" altLang="en-US" sz="2500"/>
              <a:t>if SSE is used. The </a:t>
            </a:r>
            <a:r>
              <a:rPr lang="en-US" altLang="en-US" sz="2500">
                <a:solidFill>
                  <a:srgbClr val="FF0000"/>
                </a:solidFill>
              </a:rPr>
              <a:t>global optimum</a:t>
            </a:r>
            <a:r>
              <a:rPr lang="en-US" altLang="en-US" sz="2500"/>
              <a:t> is hard to find due to complexity. </a:t>
            </a:r>
            <a:endParaRPr lang="en-US" altLang="en-US"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2EFB-3EBE-4B3E-A96F-F0E4296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5106" cy="1325563"/>
          </a:xfrm>
        </p:spPr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Unsupervised learning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6892-3815-4BC4-B240-39A96257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0420" cy="4351338"/>
          </a:xfrm>
        </p:spPr>
        <p:txBody>
          <a:bodyPr/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Unsupervised learning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type of machine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algorithm used to draw inferences from datasets consisting of input data without labeled responses. 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most common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unsupervised learning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method is cluster analysis, which is used for exploratory data analysis to find hidden patterns or grouping in data.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14D89-90E4-4CE7-B972-CE17437D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E6DE7-6CA5-4072-9CDD-AEE9163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7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42730-7A4D-4C46-84BE-03EC1C4E5B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00F24667-4A23-42F4-AFA6-69EAF653B711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20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4386" name="Rectangle 2">
            <a:extLst>
              <a:ext uri="{FF2B5EF4-FFF2-40B4-BE49-F238E27FC236}">
                <a16:creationId xmlns:a16="http://schemas.microsoft.com/office/drawing/2014/main" id="{B893F7B2-3F29-4E72-8041-1C5EABF80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Weaknesses of k-means</a:t>
            </a:r>
          </a:p>
        </p:txBody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07D204A1-9EFE-4D19-801F-0E5DD8CA6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9"/>
            <a:ext cx="8229600" cy="4789487"/>
          </a:xfrm>
        </p:spPr>
        <p:txBody>
          <a:bodyPr/>
          <a:lstStyle/>
          <a:p>
            <a:r>
              <a:rPr lang="en-US" altLang="ja-JP">
                <a:ea typeface="ＭＳ Ｐゴシック" panose="020B0600070205080204" pitchFamily="34" charset="-128"/>
              </a:rPr>
              <a:t>The algorithm is only applicable if the 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mean</a:t>
            </a:r>
            <a:r>
              <a:rPr lang="en-US" altLang="ja-JP">
                <a:ea typeface="ＭＳ Ｐゴシック" panose="020B0600070205080204" pitchFamily="34" charset="-128"/>
              </a:rPr>
              <a:t> is defined. </a:t>
            </a:r>
          </a:p>
          <a:p>
            <a:pPr lvl="1"/>
            <a:r>
              <a:rPr lang="en-US" altLang="en-US"/>
              <a:t>For categorical data, </a:t>
            </a:r>
            <a:r>
              <a:rPr lang="en-US" altLang="en-US" i="1"/>
              <a:t>k</a:t>
            </a:r>
            <a:r>
              <a:rPr lang="en-US" altLang="en-US"/>
              <a:t>-mode - the centroid is represented by most frequent values. </a:t>
            </a:r>
          </a:p>
          <a:p>
            <a:r>
              <a:rPr lang="en-US" altLang="en-US"/>
              <a:t>The user needs to specify </a:t>
            </a:r>
            <a:r>
              <a:rPr lang="en-US" altLang="en-US" i="1">
                <a:solidFill>
                  <a:srgbClr val="FF0000"/>
                </a:solidFill>
              </a:rPr>
              <a:t>k</a:t>
            </a:r>
            <a:r>
              <a:rPr lang="en-US" altLang="en-US"/>
              <a:t>.</a:t>
            </a:r>
          </a:p>
          <a:p>
            <a:r>
              <a:rPr lang="en-US" altLang="ja-JP">
                <a:ea typeface="ＭＳ Ｐゴシック" panose="020B0600070205080204" pitchFamily="34" charset="-128"/>
              </a:rPr>
              <a:t>The algorithm is sensitive to </a:t>
            </a:r>
            <a:r>
              <a:rPr lang="en-US" altLang="ja-JP" b="1">
                <a:solidFill>
                  <a:srgbClr val="FF0000"/>
                </a:solidFill>
                <a:ea typeface="ＭＳ Ｐゴシック" panose="020B0600070205080204" pitchFamily="34" charset="-128"/>
              </a:rPr>
              <a:t>outliers</a:t>
            </a:r>
          </a:p>
          <a:p>
            <a:pPr lvl="1"/>
            <a:r>
              <a:rPr lang="en-US" altLang="ja-JP">
                <a:ea typeface="ＭＳ Ｐゴシック" panose="020B0600070205080204" pitchFamily="34" charset="-128"/>
              </a:rPr>
              <a:t>Outliers are data points that are very far away from other data points. </a:t>
            </a:r>
          </a:p>
          <a:p>
            <a:pPr lvl="1"/>
            <a:r>
              <a:rPr lang="en-US" altLang="ja-JP">
                <a:ea typeface="ＭＳ Ｐゴシック" panose="020B0600070205080204" pitchFamily="34" charset="-128"/>
              </a:rPr>
              <a:t>Outliers could be errors in the data recording or some special data points with very different values. </a:t>
            </a: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008F4-801C-4139-B923-419EA1B7C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9BB755D8-215C-4BD6-89EC-F4AC5916D3E2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21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5410" name="Rectangle 2">
            <a:extLst>
              <a:ext uri="{FF2B5EF4-FFF2-40B4-BE49-F238E27FC236}">
                <a16:creationId xmlns:a16="http://schemas.microsoft.com/office/drawing/2014/main" id="{8EB503CC-FBAC-4631-87E7-CE4957EB3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Weaknesses of k-means: Problems with outliers</a:t>
            </a:r>
          </a:p>
        </p:txBody>
      </p:sp>
      <p:pic>
        <p:nvPicPr>
          <p:cNvPr id="785411" name="Picture 3">
            <a:extLst>
              <a:ext uri="{FF2B5EF4-FFF2-40B4-BE49-F238E27FC236}">
                <a16:creationId xmlns:a16="http://schemas.microsoft.com/office/drawing/2014/main" id="{87C62345-6CDC-418F-96BB-9299BFB487F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482726"/>
            <a:ext cx="8229600" cy="49704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E8FF-2D19-427E-81BB-A985A08F2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1039AA0A-F939-46CF-8CF0-2CA8CA5AB347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22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6434" name="Rectangle 2">
            <a:extLst>
              <a:ext uri="{FF2B5EF4-FFF2-40B4-BE49-F238E27FC236}">
                <a16:creationId xmlns:a16="http://schemas.microsoft.com/office/drawing/2014/main" id="{63A4DE93-CD62-4887-A122-0A52DB9BA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Weaknesses of k-means: To deal with outliers</a:t>
            </a:r>
          </a:p>
        </p:txBody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4531DC82-7A8F-4BAB-8CB7-25FE49D16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27238" y="1304926"/>
            <a:ext cx="8229600" cy="4645025"/>
          </a:xfrm>
        </p:spPr>
        <p:txBody>
          <a:bodyPr/>
          <a:lstStyle/>
          <a:p>
            <a:r>
              <a:rPr lang="en-US" altLang="ja-JP" sz="2600">
                <a:ea typeface="ＭＳ Ｐゴシック" panose="020B0600070205080204" pitchFamily="34" charset="-128"/>
              </a:rPr>
              <a:t>One method is to remove some data points in the clustering process that are much further away from the centroids than other data points. </a:t>
            </a:r>
          </a:p>
          <a:p>
            <a:pPr lvl="1"/>
            <a:r>
              <a:rPr lang="en-US" altLang="ja-JP" sz="2200">
                <a:ea typeface="ＭＳ Ｐゴシック" panose="020B0600070205080204" pitchFamily="34" charset="-128"/>
              </a:rPr>
              <a:t>To be safe, we may want to monitor these possible outliers over a few iterations and then decide to remove them. </a:t>
            </a:r>
          </a:p>
          <a:p>
            <a:r>
              <a:rPr lang="en-US" altLang="ja-JP" sz="2600">
                <a:ea typeface="ＭＳ Ｐゴシック" panose="020B0600070205080204" pitchFamily="34" charset="-128"/>
              </a:rPr>
              <a:t>Another method is to perform random sampling. Since in sampling we only choose a small subset of the data points, the chance of selecting an outlier is very small. </a:t>
            </a:r>
          </a:p>
          <a:p>
            <a:pPr lvl="1"/>
            <a:r>
              <a:rPr lang="en-US" altLang="en-US" sz="2200"/>
              <a:t>Assign the rest of the data points to the clusters by distance or similarity comparison, or classification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10C31-088B-488C-AFE1-CD7FC3459A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Garamond"/>
              </a:rPr>
              <a:t>CS583, Bing Liu, UIC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ACE7C-1675-42D5-AF5E-199C651009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C5D15C3D-ACE9-474B-922C-7A97AEFEE706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23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7458" name="Rectangle 2">
            <a:extLst>
              <a:ext uri="{FF2B5EF4-FFF2-40B4-BE49-F238E27FC236}">
                <a16:creationId xmlns:a16="http://schemas.microsoft.com/office/drawing/2014/main" id="{8028735A-EEEC-41B8-8B8A-A8D9B27D9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Weaknesses of k-means (cont …)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3D47CA11-65B8-49DC-A813-6B90B9360BC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82775" y="981075"/>
            <a:ext cx="8039100" cy="604838"/>
          </a:xfrm>
        </p:spPr>
        <p:txBody>
          <a:bodyPr/>
          <a:lstStyle/>
          <a:p>
            <a:r>
              <a:rPr lang="en-US" altLang="ja-JP" sz="2600">
                <a:ea typeface="ＭＳ Ｐゴシック" panose="020B0600070205080204" pitchFamily="34" charset="-128"/>
              </a:rPr>
              <a:t>The algorithm is sensitive to </a:t>
            </a:r>
            <a:r>
              <a:rPr lang="en-US" altLang="ja-JP" sz="2600">
                <a:solidFill>
                  <a:srgbClr val="FF0000"/>
                </a:solidFill>
                <a:ea typeface="ＭＳ Ｐゴシック" panose="020B0600070205080204" pitchFamily="34" charset="-128"/>
              </a:rPr>
              <a:t>initial seeds</a:t>
            </a:r>
            <a:r>
              <a:rPr lang="en-US" altLang="ja-JP" sz="2600">
                <a:ea typeface="ＭＳ Ｐゴシック" panose="020B0600070205080204" pitchFamily="34" charset="-128"/>
              </a:rPr>
              <a:t>.</a:t>
            </a:r>
            <a:endParaRPr lang="en-US" altLang="en-US" sz="2600"/>
          </a:p>
        </p:txBody>
      </p:sp>
      <p:pic>
        <p:nvPicPr>
          <p:cNvPr id="787460" name="Picture 4">
            <a:extLst>
              <a:ext uri="{FF2B5EF4-FFF2-40B4-BE49-F238E27FC236}">
                <a16:creationId xmlns:a16="http://schemas.microsoft.com/office/drawing/2014/main" id="{F891ECFD-96A6-4C60-BF66-38F0CBFB1B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628775"/>
            <a:ext cx="6877050" cy="4452938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F5D402-49B1-4D4F-A99B-BFDEBC1EA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EAD55AA-463C-4EEF-9A55-61B97E56C02A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24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9506" name="Rectangle 2">
            <a:extLst>
              <a:ext uri="{FF2B5EF4-FFF2-40B4-BE49-F238E27FC236}">
                <a16:creationId xmlns:a16="http://schemas.microsoft.com/office/drawing/2014/main" id="{99012DA2-C433-49E6-B3EE-18F0162C2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Weaknesses of k-means (cont …)</a:t>
            </a:r>
          </a:p>
        </p:txBody>
      </p:sp>
      <p:sp>
        <p:nvSpPr>
          <p:cNvPr id="789507" name="Rectangle 3">
            <a:extLst>
              <a:ext uri="{FF2B5EF4-FFF2-40B4-BE49-F238E27FC236}">
                <a16:creationId xmlns:a16="http://schemas.microsoft.com/office/drawing/2014/main" id="{B64380FE-7736-410A-B8D2-F9B507F51B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82776" y="1089025"/>
            <a:ext cx="7021513" cy="647700"/>
          </a:xfrm>
        </p:spPr>
        <p:txBody>
          <a:bodyPr/>
          <a:lstStyle/>
          <a:p>
            <a:r>
              <a:rPr lang="en-US" altLang="en-US" sz="2600"/>
              <a:t>If we use </a:t>
            </a:r>
            <a:r>
              <a:rPr lang="en-US" altLang="en-US" sz="2600">
                <a:solidFill>
                  <a:srgbClr val="FF0000"/>
                </a:solidFill>
              </a:rPr>
              <a:t>different seeds</a:t>
            </a:r>
            <a:r>
              <a:rPr lang="en-US" altLang="en-US" sz="2600"/>
              <a:t>: good results</a:t>
            </a:r>
          </a:p>
        </p:txBody>
      </p:sp>
      <p:pic>
        <p:nvPicPr>
          <p:cNvPr id="789508" name="Picture 4">
            <a:extLst>
              <a:ext uri="{FF2B5EF4-FFF2-40B4-BE49-F238E27FC236}">
                <a16:creationId xmlns:a16="http://schemas.microsoft.com/office/drawing/2014/main" id="{1641DB80-191B-48A7-9AB9-8A725C65CE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8214" y="1700214"/>
            <a:ext cx="7164387" cy="442912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89510" name="Text Box 6">
            <a:extLst>
              <a:ext uri="{FF2B5EF4-FFF2-40B4-BE49-F238E27FC236}">
                <a16:creationId xmlns:a16="http://schemas.microsoft.com/office/drawing/2014/main" id="{E6DE6135-A10E-4763-9B6E-9D305595A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665289"/>
            <a:ext cx="25923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en-US" sz="2000">
                <a:solidFill>
                  <a:srgbClr val="000000"/>
                </a:solidFill>
              </a:rPr>
              <a:t>There are some methods to help choose good seeds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3A3E82-3181-4D93-BFE8-523B183FC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B72901A-46D8-4EBD-82B3-70C92E4167DE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25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91554" name="Rectangle 2">
            <a:extLst>
              <a:ext uri="{FF2B5EF4-FFF2-40B4-BE49-F238E27FC236}">
                <a16:creationId xmlns:a16="http://schemas.microsoft.com/office/drawing/2014/main" id="{55F1EF39-940E-4D8E-8F86-670573B9E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Weaknesses of k-means (cont …)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57DE9E6C-264A-44F9-A78B-A7E26AA94D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19289" y="1052513"/>
            <a:ext cx="8218487" cy="1289050"/>
          </a:xfrm>
        </p:spPr>
        <p:txBody>
          <a:bodyPr/>
          <a:lstStyle/>
          <a:p>
            <a:r>
              <a:rPr lang="en-US" altLang="ja-JP" sz="2600">
                <a:ea typeface="ＭＳ Ｐゴシック" panose="020B0600070205080204" pitchFamily="34" charset="-128"/>
              </a:rPr>
              <a:t>The </a:t>
            </a:r>
            <a:r>
              <a:rPr lang="en-US" altLang="ja-JP" sz="2600" i="1">
                <a:ea typeface="ＭＳ Ｐゴシック" panose="020B0600070205080204" pitchFamily="34" charset="-128"/>
              </a:rPr>
              <a:t>k</a:t>
            </a:r>
            <a:r>
              <a:rPr lang="en-US" altLang="ja-JP" sz="2600">
                <a:ea typeface="ＭＳ Ｐゴシック" panose="020B0600070205080204" pitchFamily="34" charset="-128"/>
              </a:rPr>
              <a:t>-means algorithm is not suitable for discovering clusters that are not hyper-ellipsoids (or hyper-spheres). </a:t>
            </a:r>
            <a:endParaRPr lang="en-US" altLang="en-US" sz="2600"/>
          </a:p>
        </p:txBody>
      </p:sp>
      <p:pic>
        <p:nvPicPr>
          <p:cNvPr id="791556" name="Picture 4">
            <a:extLst>
              <a:ext uri="{FF2B5EF4-FFF2-40B4-BE49-F238E27FC236}">
                <a16:creationId xmlns:a16="http://schemas.microsoft.com/office/drawing/2014/main" id="{EE9426AB-5CFC-4AA9-98E9-C06765A3031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4" y="2492376"/>
            <a:ext cx="8243887" cy="347027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91558" name="Text Box 6">
            <a:extLst>
              <a:ext uri="{FF2B5EF4-FFF2-40B4-BE49-F238E27FC236}">
                <a16:creationId xmlns:a16="http://schemas.microsoft.com/office/drawing/2014/main" id="{2199B6C8-B264-46C0-9CB7-0BDFAE8C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3213101"/>
            <a:ext cx="5032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lang="en-US" altLang="en-US" sz="3000">
                <a:solidFill>
                  <a:srgbClr val="00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390FD-C1E5-4B01-9B93-15D990971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A527BADC-FC37-47B4-B67E-DBF9D19F91E5}" type="slidenum">
              <a:rPr lang="en-US" altLang="en-US">
                <a:solidFill>
                  <a:srgbClr val="000000"/>
                </a:solidFill>
                <a:latin typeface="Garamond"/>
              </a:rPr>
              <a:pPr fontAlgn="base">
                <a:spcAft>
                  <a:spcPct val="0"/>
                </a:spcAft>
              </a:pPr>
              <a:t>26</a:t>
            </a:fld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93602" name="Rectangle 2">
            <a:extLst>
              <a:ext uri="{FF2B5EF4-FFF2-40B4-BE49-F238E27FC236}">
                <a16:creationId xmlns:a16="http://schemas.microsoft.com/office/drawing/2014/main" id="{D86E68FF-4C0E-43AE-BBA8-B87F4D8FF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8589"/>
            <a:ext cx="8229600" cy="1139825"/>
          </a:xfrm>
        </p:spPr>
        <p:txBody>
          <a:bodyPr/>
          <a:lstStyle/>
          <a:p>
            <a:r>
              <a:rPr lang="en-US" altLang="en-US" dirty="0"/>
              <a:t>K-means summary</a:t>
            </a:r>
          </a:p>
        </p:txBody>
      </p:sp>
      <p:sp>
        <p:nvSpPr>
          <p:cNvPr id="793603" name="AutoShape 3">
            <a:extLst>
              <a:ext uri="{FF2B5EF4-FFF2-40B4-BE49-F238E27FC236}">
                <a16:creationId xmlns:a16="http://schemas.microsoft.com/office/drawing/2014/main" id="{9FEA9423-44F9-47D4-B445-221A3C2D54F9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981200" y="1016001"/>
            <a:ext cx="8229600" cy="52562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>
                <a:ea typeface="ＭＳ Ｐゴシック" panose="020B0600070205080204" pitchFamily="34" charset="-128"/>
              </a:rPr>
              <a:t>Despite weaknesses, </a:t>
            </a:r>
            <a:r>
              <a:rPr lang="en-US" altLang="ja-JP" i="1">
                <a:ea typeface="ＭＳ Ｐゴシック" panose="020B0600070205080204" pitchFamily="34" charset="-128"/>
              </a:rPr>
              <a:t>k</a:t>
            </a:r>
            <a:r>
              <a:rPr lang="en-US" altLang="ja-JP">
                <a:ea typeface="ＭＳ Ｐゴシック" panose="020B0600070205080204" pitchFamily="34" charset="-128"/>
              </a:rPr>
              <a:t>-means is still the most popular algorithm due to its simplicity, efficiency and </a:t>
            </a:r>
          </a:p>
          <a:p>
            <a:pPr lvl="1">
              <a:lnSpc>
                <a:spcPct val="90000"/>
              </a:lnSpc>
            </a:pPr>
            <a:r>
              <a:rPr lang="en-US" altLang="ja-JP">
                <a:ea typeface="ＭＳ Ｐゴシック" panose="020B0600070205080204" pitchFamily="34" charset="-128"/>
              </a:rPr>
              <a:t>other clustering algorithms have their own lists of weaknesses.</a:t>
            </a:r>
          </a:p>
          <a:p>
            <a:pPr>
              <a:lnSpc>
                <a:spcPct val="90000"/>
              </a:lnSpc>
            </a:pPr>
            <a:r>
              <a:rPr lang="en-US" altLang="ja-JP">
                <a:ea typeface="ＭＳ Ｐゴシック" panose="020B0600070205080204" pitchFamily="34" charset="-128"/>
              </a:rPr>
              <a:t>No clear evidence that any other clustering algorithm performs better in general </a:t>
            </a:r>
          </a:p>
          <a:p>
            <a:pPr lvl="1">
              <a:lnSpc>
                <a:spcPct val="90000"/>
              </a:lnSpc>
            </a:pPr>
            <a:r>
              <a:rPr lang="en-US" altLang="ja-JP">
                <a:ea typeface="ＭＳ Ｐゴシック" panose="020B0600070205080204" pitchFamily="34" charset="-128"/>
              </a:rPr>
              <a:t>although they may be more suitable for some specific types of data or applications. </a:t>
            </a:r>
          </a:p>
          <a:p>
            <a:pPr>
              <a:lnSpc>
                <a:spcPct val="90000"/>
              </a:lnSpc>
            </a:pPr>
            <a:r>
              <a:rPr lang="en-US" altLang="ja-JP">
                <a:ea typeface="ＭＳ Ｐゴシック" panose="020B0600070205080204" pitchFamily="34" charset="-128"/>
              </a:rPr>
              <a:t>Comparing different clustering algorithms is a difficult task. No one knows the correct clusters!</a:t>
            </a:r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2A4E-2BFD-41AD-814B-2A3FCCFB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K-means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C1AD82-34D6-4B0B-9A4C-458CAC30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94" y="1364295"/>
            <a:ext cx="7134808" cy="531844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BF8D-8226-495E-B413-1E30B724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6CC81-9C16-444E-AE87-F4B9B3A1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6150-3A0F-49EC-9653-6CF92A6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K-means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6970-A23B-42A4-977F-7203FA95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Let us go through the k-means steps using the example below.</a:t>
            </a:r>
          </a:p>
          <a:p>
            <a:pPr marL="514350" indent="-514350"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Consider 4 data points A,B,C,D as below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514350" indent="-514350"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514350" indent="-514350"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514350" indent="-514350"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Choose two centroids AB and CD, calculated 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7271-A158-4BBA-BE49-8F978013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36604-F4BA-41C6-BA86-2DBFB2C1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554DD-DD7F-4EE0-A62E-4627176E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50" y="2815124"/>
            <a:ext cx="32575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DA89-A166-4043-A90E-B739C606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K-means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408D-4495-46AA-898B-96730884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2. Choose two centroids AB and CD, calculated as</a:t>
            </a:r>
          </a:p>
          <a:p>
            <a:pPr marL="457200" lvl="1" indent="0">
              <a:buNone/>
            </a:pPr>
            <a:r>
              <a:rPr lang="en-US" dirty="0"/>
              <a:t>AB = Average of A, B</a:t>
            </a:r>
          </a:p>
          <a:p>
            <a:pPr marL="457200" lvl="1" indent="0">
              <a:buNone/>
            </a:pPr>
            <a:r>
              <a:rPr lang="en-US" dirty="0"/>
              <a:t>CD = Average of C,D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Calculate squared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euclidean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distance between all data points to the centroids AB, CD. For example distance between A(2,3) and AB (4,2) can be given by s = (2–4)² + (3–2)².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9AC4-0DB4-4035-86B9-1AABB690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B5348-1D5C-4C76-84E9-A6E1D5FA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DDC11-AD5D-4866-98B2-A06282F7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861" y="2162969"/>
            <a:ext cx="3209925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F8AFA-1461-400F-A1AB-72A86242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9" y="5094335"/>
            <a:ext cx="77724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F394-5752-4AE0-A215-8C31AD6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3A47F-227D-48A3-86A5-504216D9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Unsupervised learning is a type of algorithm that learns patterns from untagged data.</a:t>
            </a:r>
          </a:p>
          <a:p>
            <a:pPr algn="just"/>
            <a:r>
              <a:rPr lang="en-US" dirty="0"/>
              <a:t>The goal for unsupervised learning is to model the underlying structure or distribution in the data in order to learn more about the data.</a:t>
            </a:r>
          </a:p>
          <a:p>
            <a:pPr algn="just"/>
            <a:r>
              <a:rPr lang="en-US" dirty="0"/>
              <a:t>Unsupervised learning doesn't use training data. If you have known criteria that allow you to classify your data into useful categories.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4AB6-D729-4E2A-9424-983F1AD6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9CED5-0375-4E49-957B-F3A6AD20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2559-0752-4BE3-B69C-1C68F116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K-means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C18D-0288-4EC2-9E57-4F2BE55A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4. If we observe in the fig, the highlighted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distance between (A, CD) is 4 and is less compared to (AB, A) which is 5. Since point A is close to the CD we can move A to CD cluster.</a:t>
            </a:r>
          </a:p>
          <a:p>
            <a:pPr marL="0" indent="0">
              <a:buNone/>
            </a:pPr>
            <a:endParaRPr lang="en-US" b="0" i="1" dirty="0">
              <a:solidFill>
                <a:srgbClr val="292929"/>
              </a:solidFill>
              <a:effectLst/>
              <a:latin typeface="chart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5.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There are two clusters formed so far, let recompute the centroids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i.e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B, ACD similar to step 2.</a:t>
            </a:r>
          </a:p>
          <a:p>
            <a:pPr lvl="1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ACD = Average of A, C, D</a:t>
            </a:r>
          </a:p>
          <a:p>
            <a:pPr lvl="1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B = 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F5E44-ED25-401B-A4CF-F19D1F25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62732-654D-4926-9F5F-1573ED7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F96A2-3491-4FB2-A9F9-E0092E0A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97" y="4937125"/>
            <a:ext cx="3343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87F9-DEFA-4157-BBD3-CAB99EE7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838"/>
          </a:xfrm>
        </p:spPr>
        <p:txBody>
          <a:bodyPr/>
          <a:lstStyle/>
          <a:p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K-means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6288-91FD-4CB4-B3A2-A718A6CA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922"/>
            <a:ext cx="10515600" cy="50839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6. As we know K-Means is iterative procedure now we have to calculate the distance of all points (A, B, C, D) to new centroids (B, ACD ) similar to step 3.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7.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the above picture, we can see respective cluster values are minimum that A is too far from cluster B and near to cluster ACD. All data points are assigned to clusters (B, ACD ) based on their minimum distance. The iterative procedure ends here.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8.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To conclude, we have started with two centroids and end up with two clusters, K=2.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786F-352C-4AEE-97DC-3F42CF0E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D10AC-5FB3-48B1-A2A7-4455D720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E648C-A398-428A-932B-7FC36706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18" y="2312048"/>
            <a:ext cx="6019800" cy="14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2694-00EC-48A7-B55B-E04A972B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672B4-7F79-47BE-BB18-C796BD35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3410C-5885-4596-8DD5-7A96AE24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70BD1-0524-412E-AAA1-8AF19912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1690688"/>
            <a:ext cx="10280780" cy="40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68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9A23C-9146-487F-8961-19962900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1" y="1690688"/>
            <a:ext cx="8360227" cy="407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36BBB-C3A2-4557-8A1F-4E74C519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36757"/>
            <a:ext cx="3425890" cy="40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4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EF846-8CD3-4D0A-B1D5-596A3C20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2" y="1772524"/>
            <a:ext cx="8982756" cy="40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946F4-143F-49AC-BC6C-EE32CB63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62" y="1564723"/>
            <a:ext cx="9336249" cy="46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7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C28D0-C883-4E6E-8DFA-952092C7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2" y="1458879"/>
            <a:ext cx="8152040" cy="449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B3BE0-8AC8-4619-B56F-99139D62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82" y="2375029"/>
            <a:ext cx="3618722" cy="28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39E37-DE13-4FDB-9E2B-9A671383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46" y="2018036"/>
            <a:ext cx="9703253" cy="31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8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C58F-3662-4329-A0AE-0D9D7872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11" y="1648700"/>
            <a:ext cx="9862555" cy="43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16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5EBBE-5D36-4B46-A39A-7229C7AF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55" y="2037459"/>
            <a:ext cx="10426376" cy="31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231E-395F-4DA9-B1C3-E22A54A0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Unsupervised learning (Key points)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E825-8C47-4641-930C-0F214B98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most common form of Unsupervised Learning is Clustering</a:t>
            </a:r>
          </a:p>
          <a:p>
            <a:pPr algn="just"/>
            <a:r>
              <a:rPr lang="en-US" dirty="0"/>
              <a:t>K-means is a popular technique for Clustering. k-Means Clustering is an unsupervised learning algorithm that is used for clustering whereas KNN is a supervised learning algorithm used for classification.</a:t>
            </a:r>
          </a:p>
          <a:p>
            <a:pPr algn="just"/>
            <a:r>
              <a:rPr lang="en-US" dirty="0"/>
              <a:t>PCA is an unsupervised method, meaning that it does not make use of any labels in the computation.</a:t>
            </a:r>
          </a:p>
          <a:p>
            <a:pPr algn="just"/>
            <a:r>
              <a:rPr lang="en-US" dirty="0"/>
              <a:t>A neural net is said to learn supervised, if the desired output is already known.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C01D-8B26-4D4A-838B-AD358DAFC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7B84A-332D-49E8-B861-C90EF5C6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358-CF87-48C7-9958-90B47B8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Clustering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547D-A7D9-4A63-AFF7-5B76A9FC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F3CC-EC9F-453A-BFE3-CBF0785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60423-C7F0-45AB-BDAD-6178B217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8" y="1690688"/>
            <a:ext cx="8053872" cy="3814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257FF-1B56-4B90-A38F-011808EE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787" y="2240522"/>
            <a:ext cx="3436678" cy="24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85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3508-3FF7-4533-970C-D10C9765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2" y="24085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2A7B-6C8A-4CB5-BFC1-F3B9269D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061DD-8D47-409C-8913-16AE4D01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8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6C9E-559D-4411-B58E-790584E6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Vs Unsupervised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1907EF-F4BE-406B-9F6C-384634ED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36" y="633509"/>
            <a:ext cx="6730535" cy="60879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08EB-3938-4FE4-B3FD-D6F8C33D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7EB5-A84D-4A53-8708-7F58A7A1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B1EF-2CA7-493E-9245-8179E160A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B6B4-5E81-45E2-9DE0-B0F77D25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5906" cy="4351338"/>
          </a:xfrm>
        </p:spPr>
        <p:txBody>
          <a:bodyPr/>
          <a:lstStyle/>
          <a:p>
            <a:r>
              <a:rPr lang="en-US" dirty="0"/>
              <a:t>A cluster is represented by a single point, known as centroid (or cluster center) of the cluster.</a:t>
            </a:r>
          </a:p>
          <a:p>
            <a:r>
              <a:rPr lang="en-US" dirty="0"/>
              <a:t>Centroid is computed as the mean of all data points in a cluster 𝐶𝑗 = 𝑥 𝑖.</a:t>
            </a:r>
          </a:p>
          <a:p>
            <a:r>
              <a:rPr lang="en-US" dirty="0"/>
              <a:t>Cluster boundary is decided by the farthest data point in the cluster.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22557-7692-448A-916D-910AE9A6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4D6A-A436-41FD-B611-6450307B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776" y="6492875"/>
            <a:ext cx="2743200" cy="365125"/>
          </a:xfrm>
        </p:spPr>
        <p:txBody>
          <a:bodyPr/>
          <a:lstStyle/>
          <a:p>
            <a:fld id="{EAF512AE-85BB-41AC-B3A0-114532E2079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46421-B279-418C-81A3-FB26A6FB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505" y="1825625"/>
            <a:ext cx="4380238" cy="369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324C-9EAE-460D-B538-B1B77470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E9DF-99F0-4081-B96C-CFF22827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1: </a:t>
            </a:r>
            <a:r>
              <a:rPr lang="en-US" dirty="0"/>
              <a:t>groups people of similar sizes together to make “small”, “medium” and “large” T-Shirts. </a:t>
            </a:r>
          </a:p>
          <a:p>
            <a:pPr lvl="1"/>
            <a:r>
              <a:rPr lang="en-US" dirty="0"/>
              <a:t>Tailor-made for each person: too expensive </a:t>
            </a:r>
          </a:p>
          <a:p>
            <a:pPr lvl="1"/>
            <a:r>
              <a:rPr lang="en-US" dirty="0"/>
              <a:t>One-size-fits-all: does not fit all.</a:t>
            </a:r>
          </a:p>
          <a:p>
            <a:r>
              <a:rPr lang="en-US" b="1" dirty="0"/>
              <a:t>Example 2: </a:t>
            </a:r>
            <a:r>
              <a:rPr lang="en-US" dirty="0"/>
              <a:t>In marketing, segment customers according to their similarities </a:t>
            </a:r>
          </a:p>
          <a:p>
            <a:pPr lvl="1"/>
            <a:r>
              <a:rPr lang="en-US" dirty="0"/>
              <a:t>To do targeted marketing.</a:t>
            </a:r>
          </a:p>
          <a:p>
            <a:r>
              <a:rPr lang="en-US" b="1" dirty="0"/>
              <a:t>Example 3:</a:t>
            </a:r>
            <a:r>
              <a:rPr lang="en-US" dirty="0"/>
              <a:t> Given a collection of text documents, we want to organize them according to their content similarities, </a:t>
            </a:r>
          </a:p>
          <a:p>
            <a:pPr lvl="1"/>
            <a:r>
              <a:rPr lang="en-US" dirty="0"/>
              <a:t>To produce a topic hierarchy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08796-BB2A-409A-BE09-BE2F6B2F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D73CA-5B1E-4242-836F-0EFE45EC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9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616F-C0B6-4058-99BF-3397C9B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05050"/>
                </a:solidFill>
                <a:effectLst/>
                <a:latin typeface="NexusSerif"/>
              </a:rPr>
              <a:t>Clustering Techniques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63E6AD-84DE-4EC7-9147-510805D3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76" y="1793324"/>
            <a:ext cx="7455848" cy="41409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6CF4-8541-472C-B6BB-D0B6BD7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A7E4E-2D55-4E49-8C53-3CBBB921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0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AAEC4-1CE7-47DF-AE41-FDA9D1D4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1B47-D0FD-4981-AB92-0621206C7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Clustering: </a:t>
            </a:r>
            <a:r>
              <a:rPr lang="en-US" dirty="0"/>
              <a:t>Task of grouping a set of data points such that data points in the same group are more similar to each other than data points in another group (group is known as cluster).</a:t>
            </a:r>
          </a:p>
          <a:p>
            <a:pPr algn="just"/>
            <a:r>
              <a:rPr lang="en-US" dirty="0"/>
              <a:t>Types: </a:t>
            </a:r>
          </a:p>
          <a:p>
            <a:pPr marL="457200" lvl="1" indent="0" algn="just">
              <a:buNone/>
            </a:pPr>
            <a:r>
              <a:rPr lang="en-US" dirty="0"/>
              <a:t>1. Exclusive Clustering: K-means </a:t>
            </a:r>
          </a:p>
          <a:p>
            <a:pPr marL="457200" lvl="1" indent="0" algn="just">
              <a:buNone/>
            </a:pPr>
            <a:r>
              <a:rPr lang="en-US" dirty="0"/>
              <a:t>2. Overlapping Clustering: Fuzzy C-means </a:t>
            </a:r>
          </a:p>
          <a:p>
            <a:pPr marL="457200" lvl="1" indent="0" algn="just">
              <a:buNone/>
            </a:pPr>
            <a:r>
              <a:rPr lang="en-US" dirty="0"/>
              <a:t>3. Hierarchical Clustering: Agglomerative clustering, divisive clustering </a:t>
            </a:r>
          </a:p>
          <a:p>
            <a:pPr marL="457200" lvl="1" indent="0" algn="just">
              <a:buNone/>
            </a:pPr>
            <a:r>
              <a:rPr lang="en-US" dirty="0"/>
              <a:t>4. Probabilistic Clustering: Mixture of Gaussian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AE59C-0013-4010-8BC8-6AE024C6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9F012-C709-4B45-92D3-F3286DB1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tabLst/>
          <a:defRPr kumimoji="0" lang="en-US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tabLst/>
          <a:defRPr kumimoji="0" lang="en-US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1587</Words>
  <Application>Microsoft Office PowerPoint</Application>
  <PresentationFormat>Widescreen</PresentationFormat>
  <Paragraphs>211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charter</vt:lpstr>
      <vt:lpstr>Garamond</vt:lpstr>
      <vt:lpstr>NexusSerif</vt:lpstr>
      <vt:lpstr>Wingdings</vt:lpstr>
      <vt:lpstr>Office Theme</vt:lpstr>
      <vt:lpstr>Edge</vt:lpstr>
      <vt:lpstr>Equation</vt:lpstr>
      <vt:lpstr>Machine learning for machine vision (Unsupervised Learning [Clustering])</vt:lpstr>
      <vt:lpstr>Unsupervised learning </vt:lpstr>
      <vt:lpstr>Unsupervised learning</vt:lpstr>
      <vt:lpstr>Unsupervised learning (Key points)</vt:lpstr>
      <vt:lpstr>Supervised Vs Unsupervised</vt:lpstr>
      <vt:lpstr>Cluster</vt:lpstr>
      <vt:lpstr>Applications</vt:lpstr>
      <vt:lpstr>Clustering Techniques</vt:lpstr>
      <vt:lpstr>Types of clustering</vt:lpstr>
      <vt:lpstr>K-means clustering</vt:lpstr>
      <vt:lpstr>K-means algorithm</vt:lpstr>
      <vt:lpstr>K-means algorithm – (cont …)</vt:lpstr>
      <vt:lpstr>Stopping/convergence criterion </vt:lpstr>
      <vt:lpstr>An example</vt:lpstr>
      <vt:lpstr>An example (cont …)</vt:lpstr>
      <vt:lpstr>An example distance function</vt:lpstr>
      <vt:lpstr>A disk version of k-means</vt:lpstr>
      <vt:lpstr>A disk version of k-means (cont …)</vt:lpstr>
      <vt:lpstr>Strengths of k-means </vt:lpstr>
      <vt:lpstr>Weaknesses of k-means</vt:lpstr>
      <vt:lpstr>Weaknesses of k-means: Problems with outliers</vt:lpstr>
      <vt:lpstr>Weaknesses of k-means: To deal with outliers</vt:lpstr>
      <vt:lpstr>Weaknesses of k-means (cont …)</vt:lpstr>
      <vt:lpstr>Weaknesses of k-means (cont …)</vt:lpstr>
      <vt:lpstr>Weaknesses of k-means (cont …)</vt:lpstr>
      <vt:lpstr>K-means summary</vt:lpstr>
      <vt:lpstr>K-means</vt:lpstr>
      <vt:lpstr>K-means example</vt:lpstr>
      <vt:lpstr>K-means example</vt:lpstr>
      <vt:lpstr>K-means example</vt:lpstr>
      <vt:lpstr>K-means example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Anup Majumder</dc:creator>
  <cp:lastModifiedBy>Anup Majumder</cp:lastModifiedBy>
  <cp:revision>194</cp:revision>
  <dcterms:created xsi:type="dcterms:W3CDTF">2020-12-17T17:25:56Z</dcterms:created>
  <dcterms:modified xsi:type="dcterms:W3CDTF">2022-01-13T19:13:42Z</dcterms:modified>
</cp:coreProperties>
</file>